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8288000" cy="10287000"/>
  <p:notesSz cx="6858000" cy="9144000"/>
  <p:embeddedFontLs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League Sparta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1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12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ahlen.landkreis-gap.de/Kommunal26/Kreistag/probestimmzette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www.stmi.bayern.de/wahlen-und-abstimmungen/kommunalwahl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550003" y="613667"/>
            <a:ext cx="3472338" cy="3962725"/>
          </a:xfrm>
          <a:custGeom>
            <a:avLst/>
            <a:gdLst/>
            <a:ahLst/>
            <a:cxnLst/>
            <a:rect l="l" t="t" r="r" b="b"/>
            <a:pathLst>
              <a:path w="3472338" h="3962725">
                <a:moveTo>
                  <a:pt x="0" y="0"/>
                </a:moveTo>
                <a:lnTo>
                  <a:pt x="3472337" y="0"/>
                </a:lnTo>
                <a:lnTo>
                  <a:pt x="3472337" y="3962725"/>
                </a:lnTo>
                <a:lnTo>
                  <a:pt x="0" y="396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22252" y="1484139"/>
            <a:ext cx="2388332" cy="1592221"/>
          </a:xfrm>
          <a:custGeom>
            <a:avLst/>
            <a:gdLst/>
            <a:ahLst/>
            <a:cxnLst/>
            <a:rect l="l" t="t" r="r" b="b"/>
            <a:pathLst>
              <a:path w="2388332" h="1592221">
                <a:moveTo>
                  <a:pt x="0" y="0"/>
                </a:moveTo>
                <a:lnTo>
                  <a:pt x="2388332" y="0"/>
                </a:lnTo>
                <a:lnTo>
                  <a:pt x="2388332" y="1592221"/>
                </a:lnTo>
                <a:lnTo>
                  <a:pt x="0" y="15922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3100" y="2595030"/>
            <a:ext cx="3104470" cy="2453155"/>
          </a:xfrm>
          <a:custGeom>
            <a:avLst/>
            <a:gdLst/>
            <a:ahLst/>
            <a:cxnLst/>
            <a:rect l="l" t="t" r="r" b="b"/>
            <a:pathLst>
              <a:path w="3104470" h="2453155">
                <a:moveTo>
                  <a:pt x="0" y="0"/>
                </a:moveTo>
                <a:lnTo>
                  <a:pt x="3104470" y="0"/>
                </a:lnTo>
                <a:lnTo>
                  <a:pt x="3104470" y="2453155"/>
                </a:lnTo>
                <a:lnTo>
                  <a:pt x="0" y="2453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34197" y="1067619"/>
            <a:ext cx="10419606" cy="5267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endParaRPr lang="en-US" sz="7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2026</a:t>
            </a:r>
          </a:p>
          <a:p>
            <a:pPr algn="ctr">
              <a:lnSpc>
                <a:spcPts val="6299"/>
              </a:lnSpc>
            </a:pPr>
            <a:endParaRPr lang="en-US" sz="8000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Landkreis </a:t>
            </a:r>
          </a:p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Garmisch-Partenkirchen</a:t>
            </a:r>
          </a:p>
        </p:txBody>
      </p:sp>
      <p:pic>
        <p:nvPicPr>
          <p:cNvPr id="9" name="Grafik 8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FEAA450C-60A0-6ECB-712F-45BDADB47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4" y="8191500"/>
            <a:ext cx="6961632" cy="14148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9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9078" y="342900"/>
            <a:ext cx="5769843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FFBAF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Schätzfrage</a:t>
            </a:r>
            <a:endParaRPr lang="en-US" sz="6999" dirty="0">
              <a:solidFill>
                <a:srgbClr val="FFBAF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2069" y="2867817"/>
            <a:ext cx="16683862" cy="560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Was </a:t>
            </a:r>
            <a:r>
              <a:rPr lang="en-US" sz="4499" u="sng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denkst</a:t>
            </a:r>
            <a:r>
              <a:rPr lang="en-US" sz="4499" u="sng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du: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Wie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viele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Mitglieder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hat der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Kreistag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 Landkreis Garmisch-Partenkirchen </a:t>
            </a: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Antwort</a:t>
            </a:r>
            <a:r>
              <a:rPr lang="en-US" sz="4499" dirty="0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: 60 plus </a:t>
            </a:r>
            <a:r>
              <a:rPr lang="en-US" sz="4499" dirty="0" err="1">
                <a:solidFill>
                  <a:srgbClr val="FEFEFE"/>
                </a:solidFill>
                <a:latin typeface="Canva Sans"/>
                <a:ea typeface="Canva Sans"/>
                <a:cs typeface="Canva Sans"/>
                <a:sym typeface="Canva Sans"/>
              </a:rPr>
              <a:t>Landrat</a:t>
            </a:r>
            <a:endParaRPr lang="en-US" sz="4499" dirty="0">
              <a:solidFill>
                <a:srgbClr val="FEFEFE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41297" y="1682936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7022" y="2798566"/>
            <a:ext cx="17013957" cy="646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U18-Wahl ist eine Wahl für alle unter 18 Jahren, die noch nicht offiziell wählen dürfen. Sie läuft wie die echt Wahl ab, mit Stimmzetteln und Wahllokalen.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Warum gibt es die U18 Wahl?</a:t>
            </a:r>
          </a:p>
          <a:p>
            <a:pPr algn="ctr">
              <a:lnSpc>
                <a:spcPts val="4200"/>
              </a:lnSpc>
            </a:pPr>
            <a:endParaRPr lang="en-US" sz="3000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Jugendliche können zeigen, welche Parteien und Themen ihnen wichtig sind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ist eine tolle Möglichkeit, Demokratie zu üben und zu verstehen, wie Wahlen funktionieren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Politiker*innen sehen, welche Themen und Parteien bei Jugendlichen beliebt sind</a:t>
            </a:r>
          </a:p>
          <a:p>
            <a:pPr algn="ctr">
              <a:lnSpc>
                <a:spcPts val="4899"/>
              </a:lnSpc>
            </a:pPr>
            <a:endParaRPr lang="en-US" sz="30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851202" y="4239212"/>
            <a:ext cx="1916603" cy="1808576"/>
          </a:xfrm>
          <a:custGeom>
            <a:avLst/>
            <a:gdLst/>
            <a:ahLst/>
            <a:cxnLst/>
            <a:rect l="l" t="t" r="r" b="b"/>
            <a:pathLst>
              <a:path w="1916603" h="1808576">
                <a:moveTo>
                  <a:pt x="0" y="0"/>
                </a:moveTo>
                <a:lnTo>
                  <a:pt x="1916603" y="0"/>
                </a:lnTo>
                <a:lnTo>
                  <a:pt x="1916603" y="1808576"/>
                </a:lnTo>
                <a:lnTo>
                  <a:pt x="0" y="1808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4813" y="4163228"/>
            <a:ext cx="2948705" cy="1965803"/>
          </a:xfrm>
          <a:custGeom>
            <a:avLst/>
            <a:gdLst/>
            <a:ahLst/>
            <a:cxnLst/>
            <a:rect l="l" t="t" r="r" b="b"/>
            <a:pathLst>
              <a:path w="2948705" h="1965803">
                <a:moveTo>
                  <a:pt x="0" y="0"/>
                </a:moveTo>
                <a:lnTo>
                  <a:pt x="2948705" y="0"/>
                </a:lnTo>
                <a:lnTo>
                  <a:pt x="2948705" y="1965803"/>
                </a:lnTo>
                <a:lnTo>
                  <a:pt x="0" y="1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57487" y="365236"/>
            <a:ext cx="13973026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U18 - was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ist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das und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warum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?</a:t>
            </a:r>
          </a:p>
        </p:txBody>
      </p:sp>
      <p:sp>
        <p:nvSpPr>
          <p:cNvPr id="6" name="Freeform 6"/>
          <p:cNvSpPr/>
          <p:nvPr/>
        </p:nvSpPr>
        <p:spPr>
          <a:xfrm>
            <a:off x="-141297" y="1653502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96467" y="2060259"/>
            <a:ext cx="2948705" cy="1965803"/>
          </a:xfrm>
          <a:custGeom>
            <a:avLst/>
            <a:gdLst/>
            <a:ahLst/>
            <a:cxnLst/>
            <a:rect l="l" t="t" r="r" b="b"/>
            <a:pathLst>
              <a:path w="2948705" h="1965803">
                <a:moveTo>
                  <a:pt x="0" y="0"/>
                </a:moveTo>
                <a:lnTo>
                  <a:pt x="2948705" y="0"/>
                </a:lnTo>
                <a:lnTo>
                  <a:pt x="2948705" y="1965803"/>
                </a:lnTo>
                <a:lnTo>
                  <a:pt x="0" y="1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19984" y="432596"/>
            <a:ext cx="8648031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Jugend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und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Politik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2069" y="2779516"/>
            <a:ext cx="16683862" cy="620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Warum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U18 Wahl für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euch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wichtig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ctr">
              <a:lnSpc>
                <a:spcPts val="4899"/>
              </a:lnSpc>
            </a:pP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Jugendliche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sind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Mehrheit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Bevölkerung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viele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politische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Entscheidungen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betreffen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besonders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lange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intensiv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z.B.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Bildung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Umwelt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Arbeitswelt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Jugendliche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Politik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wenig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beachtet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werden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entsteht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oft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Frust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beiden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Seiten: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Jugendliche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verlieren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Interesse,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Politik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nimmt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Jugend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ernst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Aber: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Junge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Menschen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haben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politische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Interessen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! Sie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brauchen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Möglichkeiten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ihre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Themen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sichtbar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zu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machen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und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Druck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auf die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Politik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auszuüben</a:t>
            </a: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-170731" y="1644466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345664" y="7467538"/>
            <a:ext cx="2948705" cy="1965803"/>
          </a:xfrm>
          <a:custGeom>
            <a:avLst/>
            <a:gdLst/>
            <a:ahLst/>
            <a:cxnLst/>
            <a:rect l="l" t="t" r="r" b="b"/>
            <a:pathLst>
              <a:path w="2948705" h="1965803">
                <a:moveTo>
                  <a:pt x="0" y="0"/>
                </a:moveTo>
                <a:lnTo>
                  <a:pt x="2948705" y="0"/>
                </a:lnTo>
                <a:lnTo>
                  <a:pt x="2948705" y="1965803"/>
                </a:lnTo>
                <a:lnTo>
                  <a:pt x="0" y="1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70369" y="257462"/>
            <a:ext cx="859640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Jugend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und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Politik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3617" y="2717289"/>
            <a:ext cx="16109904" cy="325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U18 Wahl bietet eine Chance:</a:t>
            </a:r>
          </a:p>
          <a:p>
            <a:pPr algn="ctr">
              <a:lnSpc>
                <a:spcPts val="4899"/>
              </a:lnSpc>
            </a:pPr>
            <a:endParaRPr lang="en-US" sz="4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Kurz vor den Wahlen ist die Politik besonders aufmerksam. Genau dann können Jugendliche zeigen, was ihnen wichtig ist und ihre Fragen und Wünsche an die Politik richten.</a:t>
            </a:r>
          </a:p>
        </p:txBody>
      </p:sp>
      <p:sp>
        <p:nvSpPr>
          <p:cNvPr id="6" name="Freeform 6"/>
          <p:cNvSpPr/>
          <p:nvPr/>
        </p:nvSpPr>
        <p:spPr>
          <a:xfrm>
            <a:off x="2431578" y="6731000"/>
            <a:ext cx="2508561" cy="2941810"/>
          </a:xfrm>
          <a:custGeom>
            <a:avLst/>
            <a:gdLst/>
            <a:ahLst/>
            <a:cxnLst/>
            <a:rect l="l" t="t" r="r" b="b"/>
            <a:pathLst>
              <a:path w="2508561" h="2941810">
                <a:moveTo>
                  <a:pt x="0" y="0"/>
                </a:moveTo>
                <a:lnTo>
                  <a:pt x="2508561" y="0"/>
                </a:lnTo>
                <a:lnTo>
                  <a:pt x="2508561" y="2941810"/>
                </a:lnTo>
                <a:lnTo>
                  <a:pt x="0" y="29418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1297" y="156520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0504" y="2760015"/>
            <a:ext cx="16866989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ctr">
              <a:lnSpc>
                <a:spcPts val="4899"/>
              </a:lnSpc>
            </a:pP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kannst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den/die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Bürgermeister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*in und den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Landrat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endParaRPr lang="en-US" sz="4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491713" y="5499665"/>
            <a:ext cx="2654046" cy="4114800"/>
          </a:xfrm>
          <a:custGeom>
            <a:avLst/>
            <a:gdLst/>
            <a:ahLst/>
            <a:cxnLst/>
            <a:rect l="l" t="t" r="r" b="b"/>
            <a:pathLst>
              <a:path w="2654046" h="4114800">
                <a:moveTo>
                  <a:pt x="0" y="0"/>
                </a:moveTo>
                <a:lnTo>
                  <a:pt x="2654046" y="0"/>
                </a:lnTo>
                <a:lnTo>
                  <a:pt x="26540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08279" y="6260973"/>
            <a:ext cx="3041355" cy="2886522"/>
          </a:xfrm>
          <a:custGeom>
            <a:avLst/>
            <a:gdLst/>
            <a:ahLst/>
            <a:cxnLst/>
            <a:rect l="l" t="t" r="r" b="b"/>
            <a:pathLst>
              <a:path w="3041355" h="2886522">
                <a:moveTo>
                  <a:pt x="0" y="0"/>
                </a:moveTo>
                <a:lnTo>
                  <a:pt x="3041355" y="0"/>
                </a:lnTo>
                <a:lnTo>
                  <a:pt x="3041355" y="2886522"/>
                </a:lnTo>
                <a:lnTo>
                  <a:pt x="0" y="2886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04539" y="220554"/>
            <a:ext cx="170789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GAP</a:t>
            </a:r>
          </a:p>
        </p:txBody>
      </p:sp>
      <p:sp>
        <p:nvSpPr>
          <p:cNvPr id="6" name="Freeform 6"/>
          <p:cNvSpPr/>
          <p:nvPr/>
        </p:nvSpPr>
        <p:spPr>
          <a:xfrm>
            <a:off x="-200165" y="1488498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138" y="3070643"/>
            <a:ext cx="2541576" cy="3086100"/>
            <a:chOff x="0" y="0"/>
            <a:chExt cx="6693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386" cy="812800"/>
            </a:xfrm>
            <a:custGeom>
              <a:avLst/>
              <a:gdLst/>
              <a:ahLst/>
              <a:cxnLst/>
              <a:rect l="l" t="t" r="r" b="b"/>
              <a:pathLst>
                <a:path w="669386" h="812800">
                  <a:moveTo>
                    <a:pt x="0" y="0"/>
                  </a:moveTo>
                  <a:lnTo>
                    <a:pt x="669386" y="0"/>
                  </a:lnTo>
                  <a:lnTo>
                    <a:pt x="6693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69386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Bürgermeister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6133" y="3070643"/>
            <a:ext cx="4308413" cy="5143891"/>
            <a:chOff x="0" y="0"/>
            <a:chExt cx="1134726" cy="1354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4726" cy="1354770"/>
            </a:xfrm>
            <a:custGeom>
              <a:avLst/>
              <a:gdLst/>
              <a:ahLst/>
              <a:cxnLst/>
              <a:rect l="l" t="t" r="r" b="b"/>
              <a:pathLst>
                <a:path w="1134726" h="1354770">
                  <a:moveTo>
                    <a:pt x="0" y="0"/>
                  </a:moveTo>
                  <a:lnTo>
                    <a:pt x="1134726" y="0"/>
                  </a:lnTo>
                  <a:lnTo>
                    <a:pt x="1134726" y="1354770"/>
                  </a:lnTo>
                  <a:lnTo>
                    <a:pt x="0" y="1354770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34726" cy="141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Gemeinderat/Stadtrat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68965" y="3070643"/>
            <a:ext cx="2541576" cy="3162691"/>
            <a:chOff x="0" y="0"/>
            <a:chExt cx="669386" cy="8329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9386" cy="832972"/>
            </a:xfrm>
            <a:custGeom>
              <a:avLst/>
              <a:gdLst/>
              <a:ahLst/>
              <a:cxnLst/>
              <a:rect l="l" t="t" r="r" b="b"/>
              <a:pathLst>
                <a:path w="669386" h="832972">
                  <a:moveTo>
                    <a:pt x="0" y="0"/>
                  </a:moveTo>
                  <a:lnTo>
                    <a:pt x="669386" y="0"/>
                  </a:lnTo>
                  <a:lnTo>
                    <a:pt x="669386" y="832972"/>
                  </a:lnTo>
                  <a:lnTo>
                    <a:pt x="0" y="832972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669386" cy="890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Landrat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96316" y="3070643"/>
            <a:ext cx="6324623" cy="7125091"/>
            <a:chOff x="0" y="0"/>
            <a:chExt cx="1665744" cy="18765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5744" cy="1876567"/>
            </a:xfrm>
            <a:custGeom>
              <a:avLst/>
              <a:gdLst/>
              <a:ahLst/>
              <a:cxnLst/>
              <a:rect l="l" t="t" r="r" b="b"/>
              <a:pathLst>
                <a:path w="1665744" h="1876567">
                  <a:moveTo>
                    <a:pt x="0" y="0"/>
                  </a:moveTo>
                  <a:lnTo>
                    <a:pt x="1665744" y="0"/>
                  </a:lnTo>
                  <a:lnTo>
                    <a:pt x="1665744" y="1876567"/>
                  </a:lnTo>
                  <a:lnTo>
                    <a:pt x="0" y="187656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665744" cy="1933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Kreistag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147194"/>
            <a:ext cx="378197" cy="378197"/>
            <a:chOff x="0" y="0"/>
            <a:chExt cx="99608" cy="996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651989"/>
            <a:ext cx="378197" cy="378197"/>
            <a:chOff x="0" y="0"/>
            <a:chExt cx="99608" cy="996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62587" y="4235496"/>
            <a:ext cx="378197" cy="378197"/>
            <a:chOff x="0" y="0"/>
            <a:chExt cx="99608" cy="996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962587" y="4695281"/>
            <a:ext cx="378197" cy="378197"/>
            <a:chOff x="0" y="0"/>
            <a:chExt cx="99608" cy="996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62587" y="5202066"/>
            <a:ext cx="378197" cy="378197"/>
            <a:chOff x="0" y="0"/>
            <a:chExt cx="99608" cy="9960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962587" y="5706011"/>
            <a:ext cx="378197" cy="378197"/>
            <a:chOff x="0" y="0"/>
            <a:chExt cx="99608" cy="9960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62587" y="6217559"/>
            <a:ext cx="378197" cy="378197"/>
            <a:chOff x="0" y="0"/>
            <a:chExt cx="99608" cy="9960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962587" y="6688167"/>
            <a:ext cx="378197" cy="378197"/>
            <a:chOff x="0" y="0"/>
            <a:chExt cx="99608" cy="9960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331379" y="4235496"/>
            <a:ext cx="378197" cy="378197"/>
            <a:chOff x="0" y="0"/>
            <a:chExt cx="99608" cy="9960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331379" y="4695281"/>
            <a:ext cx="378197" cy="378197"/>
            <a:chOff x="0" y="0"/>
            <a:chExt cx="99608" cy="9960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331379" y="5202066"/>
            <a:ext cx="378197" cy="378197"/>
            <a:chOff x="0" y="0"/>
            <a:chExt cx="99608" cy="9960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331379" y="5713613"/>
            <a:ext cx="378197" cy="378197"/>
            <a:chOff x="0" y="0"/>
            <a:chExt cx="99608" cy="9960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44322" y="4235496"/>
            <a:ext cx="378197" cy="378197"/>
            <a:chOff x="0" y="0"/>
            <a:chExt cx="99608" cy="9960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744322" y="4695281"/>
            <a:ext cx="378197" cy="378197"/>
            <a:chOff x="0" y="0"/>
            <a:chExt cx="99608" cy="9960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744322" y="5202066"/>
            <a:ext cx="378197" cy="378197"/>
            <a:chOff x="0" y="0"/>
            <a:chExt cx="99608" cy="9960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744322" y="5713613"/>
            <a:ext cx="378197" cy="378197"/>
            <a:chOff x="0" y="0"/>
            <a:chExt cx="99608" cy="9960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744322" y="6254991"/>
            <a:ext cx="378197" cy="378197"/>
            <a:chOff x="0" y="0"/>
            <a:chExt cx="99608" cy="99608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8765803" y="4235496"/>
            <a:ext cx="378197" cy="378197"/>
            <a:chOff x="0" y="0"/>
            <a:chExt cx="99608" cy="99608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765803" y="4695281"/>
            <a:ext cx="378197" cy="378197"/>
            <a:chOff x="0" y="0"/>
            <a:chExt cx="99608" cy="9960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8765803" y="5202066"/>
            <a:ext cx="378197" cy="378197"/>
            <a:chOff x="0" y="0"/>
            <a:chExt cx="99608" cy="9960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1811561" y="4235496"/>
            <a:ext cx="378197" cy="378197"/>
            <a:chOff x="0" y="0"/>
            <a:chExt cx="99608" cy="9960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1811561" y="4695281"/>
            <a:ext cx="378197" cy="378197"/>
            <a:chOff x="0" y="0"/>
            <a:chExt cx="99608" cy="9960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1811561" y="5202066"/>
            <a:ext cx="378197" cy="378197"/>
            <a:chOff x="0" y="0"/>
            <a:chExt cx="99608" cy="9960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1811561" y="5704088"/>
            <a:ext cx="378197" cy="378197"/>
            <a:chOff x="0" y="0"/>
            <a:chExt cx="99608" cy="99608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1811561" y="6168010"/>
            <a:ext cx="378197" cy="378197"/>
            <a:chOff x="0" y="0"/>
            <a:chExt cx="99608" cy="99608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8" name="TextBox 8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1811561" y="6670033"/>
            <a:ext cx="378197" cy="378197"/>
            <a:chOff x="0" y="0"/>
            <a:chExt cx="99608" cy="99608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1811561" y="7172055"/>
            <a:ext cx="378197" cy="378197"/>
            <a:chOff x="0" y="0"/>
            <a:chExt cx="99608" cy="99608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1811561" y="7674078"/>
            <a:ext cx="378197" cy="378197"/>
            <a:chOff x="0" y="0"/>
            <a:chExt cx="99608" cy="99608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1811561" y="8176100"/>
            <a:ext cx="378197" cy="378197"/>
            <a:chOff x="0" y="0"/>
            <a:chExt cx="99608" cy="99608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0" name="TextBox 10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1811561" y="8678123"/>
            <a:ext cx="378197" cy="378197"/>
            <a:chOff x="0" y="0"/>
            <a:chExt cx="99608" cy="99608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3" name="TextBox 10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11811561" y="9180145"/>
            <a:ext cx="378197" cy="378197"/>
            <a:chOff x="0" y="0"/>
            <a:chExt cx="99608" cy="99608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6" name="TextBox 10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3227983" y="4235496"/>
            <a:ext cx="378197" cy="378197"/>
            <a:chOff x="0" y="0"/>
            <a:chExt cx="99608" cy="99608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9" name="TextBox 10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3227983" y="4695281"/>
            <a:ext cx="378197" cy="378197"/>
            <a:chOff x="0" y="0"/>
            <a:chExt cx="99608" cy="99608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2" name="TextBox 11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3227983" y="5202066"/>
            <a:ext cx="378197" cy="378197"/>
            <a:chOff x="0" y="0"/>
            <a:chExt cx="99608" cy="99608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5" name="TextBox 11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3227983" y="5704088"/>
            <a:ext cx="378197" cy="378197"/>
            <a:chOff x="0" y="0"/>
            <a:chExt cx="99608" cy="99608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8" name="TextBox 11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3227983" y="6168010"/>
            <a:ext cx="378197" cy="378197"/>
            <a:chOff x="0" y="0"/>
            <a:chExt cx="99608" cy="99608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1" name="TextBox 12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13227983" y="6688167"/>
            <a:ext cx="378197" cy="378197"/>
            <a:chOff x="0" y="0"/>
            <a:chExt cx="99608" cy="99608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4" name="TextBox 12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3227983" y="7172055"/>
            <a:ext cx="378197" cy="378197"/>
            <a:chOff x="0" y="0"/>
            <a:chExt cx="99608" cy="99608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7" name="TextBox 12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13227983" y="7693128"/>
            <a:ext cx="378197" cy="378197"/>
            <a:chOff x="0" y="0"/>
            <a:chExt cx="99608" cy="99608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0" name="TextBox 13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758627" y="4235496"/>
            <a:ext cx="378197" cy="378197"/>
            <a:chOff x="0" y="0"/>
            <a:chExt cx="99608" cy="99608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3" name="TextBox 13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14758627" y="4695281"/>
            <a:ext cx="378197" cy="378197"/>
            <a:chOff x="0" y="0"/>
            <a:chExt cx="99608" cy="99608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6" name="TextBox 13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4758627" y="5202066"/>
            <a:ext cx="378197" cy="378197"/>
            <a:chOff x="0" y="0"/>
            <a:chExt cx="99608" cy="99608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9" name="TextBox 13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14758627" y="5704088"/>
            <a:ext cx="378197" cy="378197"/>
            <a:chOff x="0" y="0"/>
            <a:chExt cx="99608" cy="99608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2" name="TextBox 14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4758627" y="6168010"/>
            <a:ext cx="378197" cy="378197"/>
            <a:chOff x="0" y="0"/>
            <a:chExt cx="99608" cy="99608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5" name="TextBox 14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14758627" y="6670033"/>
            <a:ext cx="378197" cy="378197"/>
            <a:chOff x="0" y="0"/>
            <a:chExt cx="99608" cy="99608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8" name="TextBox 14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4758627" y="7172055"/>
            <a:ext cx="378197" cy="378197"/>
            <a:chOff x="0" y="0"/>
            <a:chExt cx="99608" cy="99608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1" name="TextBox 15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6289350" y="4235496"/>
            <a:ext cx="378197" cy="378197"/>
            <a:chOff x="0" y="0"/>
            <a:chExt cx="99608" cy="99608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4" name="TextBox 15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16289350" y="4695281"/>
            <a:ext cx="378197" cy="378197"/>
            <a:chOff x="0" y="0"/>
            <a:chExt cx="99608" cy="99608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7" name="TextBox 15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16289350" y="5202066"/>
            <a:ext cx="378197" cy="378197"/>
            <a:chOff x="0" y="0"/>
            <a:chExt cx="99608" cy="99608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0" name="TextBox 16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6289350" y="5704088"/>
            <a:ext cx="378197" cy="378197"/>
            <a:chOff x="0" y="0"/>
            <a:chExt cx="99608" cy="99608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3" name="TextBox 16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16289350" y="6168010"/>
            <a:ext cx="378197" cy="378197"/>
            <a:chOff x="0" y="0"/>
            <a:chExt cx="99608" cy="99608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6" name="TextBox 16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7" name="Group 167"/>
          <p:cNvGrpSpPr/>
          <p:nvPr/>
        </p:nvGrpSpPr>
        <p:grpSpPr>
          <a:xfrm>
            <a:off x="16289350" y="6688167"/>
            <a:ext cx="378197" cy="378197"/>
            <a:chOff x="0" y="0"/>
            <a:chExt cx="99608" cy="99608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9" name="TextBox 16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0" name="Group 170"/>
          <p:cNvGrpSpPr/>
          <p:nvPr/>
        </p:nvGrpSpPr>
        <p:grpSpPr>
          <a:xfrm>
            <a:off x="16289350" y="7182066"/>
            <a:ext cx="378197" cy="378197"/>
            <a:chOff x="0" y="0"/>
            <a:chExt cx="99608" cy="99608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2" name="TextBox 17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16289350" y="7693128"/>
            <a:ext cx="378197" cy="378197"/>
            <a:chOff x="0" y="0"/>
            <a:chExt cx="99608" cy="99608"/>
          </a:xfrm>
        </p:grpSpPr>
        <p:sp>
          <p:nvSpPr>
            <p:cNvPr id="174" name="Freeform 17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5" name="TextBox 17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6" name="Group 176"/>
          <p:cNvGrpSpPr/>
          <p:nvPr/>
        </p:nvGrpSpPr>
        <p:grpSpPr>
          <a:xfrm>
            <a:off x="16289350" y="8176100"/>
            <a:ext cx="378197" cy="378197"/>
            <a:chOff x="0" y="0"/>
            <a:chExt cx="99608" cy="99608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8" name="TextBox 17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9" name="Group 179"/>
          <p:cNvGrpSpPr/>
          <p:nvPr/>
        </p:nvGrpSpPr>
        <p:grpSpPr>
          <a:xfrm>
            <a:off x="16289350" y="8659073"/>
            <a:ext cx="378197" cy="378197"/>
            <a:chOff x="0" y="0"/>
            <a:chExt cx="99608" cy="99608"/>
          </a:xfrm>
        </p:grpSpPr>
        <p:sp>
          <p:nvSpPr>
            <p:cNvPr id="180" name="Freeform 18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1" name="TextBox 18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2" name="Freeform 182"/>
          <p:cNvSpPr/>
          <p:nvPr/>
        </p:nvSpPr>
        <p:spPr>
          <a:xfrm>
            <a:off x="3921336" y="3390943"/>
            <a:ext cx="4178007" cy="4000442"/>
          </a:xfrm>
          <a:custGeom>
            <a:avLst/>
            <a:gdLst/>
            <a:ahLst/>
            <a:cxnLst/>
            <a:rect l="l" t="t" r="r" b="b"/>
            <a:pathLst>
              <a:path w="4178007" h="4000442">
                <a:moveTo>
                  <a:pt x="0" y="0"/>
                </a:moveTo>
                <a:lnTo>
                  <a:pt x="4178007" y="0"/>
                </a:lnTo>
                <a:lnTo>
                  <a:pt x="4178007" y="4000442"/>
                </a:lnTo>
                <a:lnTo>
                  <a:pt x="0" y="4000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3" name="Freeform 183"/>
          <p:cNvSpPr/>
          <p:nvPr/>
        </p:nvSpPr>
        <p:spPr>
          <a:xfrm>
            <a:off x="11700984" y="3516396"/>
            <a:ext cx="6115288" cy="5855388"/>
          </a:xfrm>
          <a:custGeom>
            <a:avLst/>
            <a:gdLst/>
            <a:ahLst/>
            <a:cxnLst/>
            <a:rect l="l" t="t" r="r" b="b"/>
            <a:pathLst>
              <a:path w="6115288" h="5855388">
                <a:moveTo>
                  <a:pt x="0" y="0"/>
                </a:moveTo>
                <a:lnTo>
                  <a:pt x="6115287" y="0"/>
                </a:lnTo>
                <a:lnTo>
                  <a:pt x="6115287" y="5855388"/>
                </a:lnTo>
                <a:lnTo>
                  <a:pt x="0" y="5855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4" name="Freeform 184"/>
          <p:cNvSpPr/>
          <p:nvPr/>
        </p:nvSpPr>
        <p:spPr>
          <a:xfrm>
            <a:off x="105365" y="2431408"/>
            <a:ext cx="4151122" cy="41148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5" name="TextBox 185"/>
          <p:cNvSpPr txBox="1"/>
          <p:nvPr/>
        </p:nvSpPr>
        <p:spPr>
          <a:xfrm>
            <a:off x="604539" y="230224"/>
            <a:ext cx="170789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GAP</a:t>
            </a:r>
          </a:p>
        </p:txBody>
      </p:sp>
      <p:sp>
        <p:nvSpPr>
          <p:cNvPr id="186" name="Freeform 186"/>
          <p:cNvSpPr/>
          <p:nvPr/>
        </p:nvSpPr>
        <p:spPr>
          <a:xfrm>
            <a:off x="7849537" y="2467992"/>
            <a:ext cx="4151122" cy="41148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7" name="Freeform 187"/>
          <p:cNvSpPr/>
          <p:nvPr/>
        </p:nvSpPr>
        <p:spPr>
          <a:xfrm>
            <a:off x="-170731" y="144216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731" y="144216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469849"/>
            <a:ext cx="14226146" cy="579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Good to know:</a:t>
            </a:r>
          </a:p>
          <a:p>
            <a:pPr algn="ctr">
              <a:lnSpc>
                <a:spcPts val="4899"/>
              </a:lnSpc>
            </a:pPr>
            <a:endParaRPr lang="en-US" sz="4499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dein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*e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Sitznachbar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*in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bekommt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vielleicht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anderen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Bürgermeister-Stimmzettel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als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 - das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dann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Fall, </a:t>
            </a:r>
          </a:p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ihr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unterschiedlichen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Kommunen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wohnt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zwar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Schule des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Landkreises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GAP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gehst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aber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unserem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Landkreis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wohnst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kannst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leider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dieser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U18-Wahl </a:t>
            </a:r>
            <a:r>
              <a:rPr lang="en-US" sz="3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teilnehmen</a:t>
            </a: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</a:t>
            </a:r>
          </a:p>
        </p:txBody>
      </p:sp>
      <p:sp>
        <p:nvSpPr>
          <p:cNvPr id="4" name="Freeform 4"/>
          <p:cNvSpPr/>
          <p:nvPr/>
        </p:nvSpPr>
        <p:spPr>
          <a:xfrm>
            <a:off x="410592" y="1856612"/>
            <a:ext cx="2069644" cy="2085284"/>
          </a:xfrm>
          <a:custGeom>
            <a:avLst/>
            <a:gdLst/>
            <a:ahLst/>
            <a:cxnLst/>
            <a:rect l="l" t="t" r="r" b="b"/>
            <a:pathLst>
              <a:path w="2069644" h="2085284">
                <a:moveTo>
                  <a:pt x="0" y="0"/>
                </a:moveTo>
                <a:lnTo>
                  <a:pt x="2069644" y="0"/>
                </a:lnTo>
                <a:lnTo>
                  <a:pt x="2069644" y="2085284"/>
                </a:lnTo>
                <a:lnTo>
                  <a:pt x="0" y="2085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19335" y="293400"/>
            <a:ext cx="17049329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GAP</a:t>
            </a:r>
          </a:p>
        </p:txBody>
      </p:sp>
      <p:sp>
        <p:nvSpPr>
          <p:cNvPr id="6" name="Freeform 6"/>
          <p:cNvSpPr/>
          <p:nvPr/>
        </p:nvSpPr>
        <p:spPr>
          <a:xfrm>
            <a:off x="15121970" y="2024749"/>
            <a:ext cx="2337950" cy="3569390"/>
          </a:xfrm>
          <a:custGeom>
            <a:avLst/>
            <a:gdLst/>
            <a:ahLst/>
            <a:cxnLst/>
            <a:rect l="l" t="t" r="r" b="b"/>
            <a:pathLst>
              <a:path w="2337950" h="3569390">
                <a:moveTo>
                  <a:pt x="0" y="0"/>
                </a:moveTo>
                <a:lnTo>
                  <a:pt x="2337950" y="0"/>
                </a:lnTo>
                <a:lnTo>
                  <a:pt x="2337950" y="3569390"/>
                </a:lnTo>
                <a:lnTo>
                  <a:pt x="0" y="356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1094" y="2752985"/>
            <a:ext cx="16198206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 so </a:t>
            </a:r>
            <a:r>
              <a:rPr lang="en-US" sz="4500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geht´s</a:t>
            </a:r>
            <a:r>
              <a:rPr lang="en-US" sz="4500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500" u="sng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bekommst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insgesamt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zwei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darf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Kreuz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pro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werden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stehen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normalerweise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mehrere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Bewerber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den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Stimmzetteln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3" lvl="1" indent="-323852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wenn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Bewerber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draufsteht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kannst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du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diesen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wählen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Alternativvorschlag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drauf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schreiben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(Name,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Vorname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Beruf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Familienstand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→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Aufstellen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lassen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darf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jeder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deutscher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Staatsbürger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der min. 18 Jahre alt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seit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min. 3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Monaten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Wahlgemeinde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wohnt</a:t>
            </a: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709348" y="2106798"/>
            <a:ext cx="2130558" cy="2077294"/>
          </a:xfrm>
          <a:custGeom>
            <a:avLst/>
            <a:gdLst/>
            <a:ahLst/>
            <a:cxnLst/>
            <a:rect l="l" t="t" r="r" b="b"/>
            <a:pathLst>
              <a:path w="2130558" h="2077294">
                <a:moveTo>
                  <a:pt x="0" y="0"/>
                </a:moveTo>
                <a:lnTo>
                  <a:pt x="2130557" y="0"/>
                </a:lnTo>
                <a:lnTo>
                  <a:pt x="2130557" y="2077294"/>
                </a:lnTo>
                <a:lnTo>
                  <a:pt x="0" y="2077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0731" y="1447212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2641" y="236943"/>
            <a:ext cx="16942718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GAP</a:t>
            </a:r>
          </a:p>
        </p:txBody>
      </p:sp>
      <p:sp>
        <p:nvSpPr>
          <p:cNvPr id="7" name="Freeform 7"/>
          <p:cNvSpPr/>
          <p:nvPr/>
        </p:nvSpPr>
        <p:spPr>
          <a:xfrm>
            <a:off x="1198828" y="1915479"/>
            <a:ext cx="1932195" cy="2052797"/>
          </a:xfrm>
          <a:custGeom>
            <a:avLst/>
            <a:gdLst/>
            <a:ahLst/>
            <a:cxnLst/>
            <a:rect l="l" t="t" r="r" b="b"/>
            <a:pathLst>
              <a:path w="1932195" h="2052797">
                <a:moveTo>
                  <a:pt x="0" y="0"/>
                </a:moveTo>
                <a:lnTo>
                  <a:pt x="1932194" y="0"/>
                </a:lnTo>
                <a:lnTo>
                  <a:pt x="1932194" y="2052797"/>
                </a:lnTo>
                <a:lnTo>
                  <a:pt x="0" y="20527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340" y="3699936"/>
            <a:ext cx="13453321" cy="467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 sind ungültig, wenn:</a:t>
            </a:r>
          </a:p>
          <a:p>
            <a:pPr algn="ctr">
              <a:lnSpc>
                <a:spcPts val="6299"/>
              </a:lnSpc>
            </a:pPr>
            <a:endParaRPr lang="en-US" sz="4500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 leer abgegeben wird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 viele Stimmen abgegeben werden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 klar erkennbar ist, wer gewählt wurde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noch etwas anderes aufgeschrieben oder gemalt wurde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nur Namen durchgestrichen sind</a:t>
            </a:r>
          </a:p>
        </p:txBody>
      </p:sp>
      <p:sp>
        <p:nvSpPr>
          <p:cNvPr id="3" name="Freeform 3"/>
          <p:cNvSpPr/>
          <p:nvPr/>
        </p:nvSpPr>
        <p:spPr>
          <a:xfrm>
            <a:off x="14464559" y="3737399"/>
            <a:ext cx="2812203" cy="2812203"/>
          </a:xfrm>
          <a:custGeom>
            <a:avLst/>
            <a:gdLst/>
            <a:ahLst/>
            <a:cxnLst/>
            <a:rect l="l" t="t" r="r" b="b"/>
            <a:pathLst>
              <a:path w="2812203" h="2812203">
                <a:moveTo>
                  <a:pt x="0" y="0"/>
                </a:moveTo>
                <a:lnTo>
                  <a:pt x="2812203" y="0"/>
                </a:lnTo>
                <a:lnTo>
                  <a:pt x="2812203" y="2812202"/>
                </a:lnTo>
                <a:lnTo>
                  <a:pt x="0" y="2812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3563" y="2305894"/>
            <a:ext cx="4003447" cy="2332008"/>
          </a:xfrm>
          <a:custGeom>
            <a:avLst/>
            <a:gdLst/>
            <a:ahLst/>
            <a:cxnLst/>
            <a:rect l="l" t="t" r="r" b="b"/>
            <a:pathLst>
              <a:path w="4003447" h="2332008">
                <a:moveTo>
                  <a:pt x="0" y="0"/>
                </a:moveTo>
                <a:lnTo>
                  <a:pt x="4003447" y="0"/>
                </a:lnTo>
                <a:lnTo>
                  <a:pt x="4003447" y="2332008"/>
                </a:lnTo>
                <a:lnTo>
                  <a:pt x="0" y="2332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42639" y="288997"/>
            <a:ext cx="170027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GAP</a:t>
            </a:r>
          </a:p>
        </p:txBody>
      </p:sp>
      <p:sp>
        <p:nvSpPr>
          <p:cNvPr id="6" name="Freeform 6"/>
          <p:cNvSpPr/>
          <p:nvPr/>
        </p:nvSpPr>
        <p:spPr>
          <a:xfrm>
            <a:off x="-156014" y="149161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346" y="2674445"/>
            <a:ext cx="15153308" cy="325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 gewinnt?</a:t>
            </a:r>
          </a:p>
          <a:p>
            <a:pPr algn="ctr">
              <a:lnSpc>
                <a:spcPts val="4899"/>
              </a:lnSpc>
            </a:pPr>
            <a:endParaRPr lang="en-US" sz="4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Bürgermeister- und Landratwahl hat gewonnen, wer mehr als die Hälfte der abgegebenen Stimmen bekommen hat.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436414" y="5837344"/>
            <a:ext cx="3822886" cy="3259880"/>
          </a:xfrm>
          <a:custGeom>
            <a:avLst/>
            <a:gdLst/>
            <a:ahLst/>
            <a:cxnLst/>
            <a:rect l="l" t="t" r="r" b="b"/>
            <a:pathLst>
              <a:path w="3822886" h="3259880">
                <a:moveTo>
                  <a:pt x="0" y="0"/>
                </a:moveTo>
                <a:lnTo>
                  <a:pt x="3822886" y="0"/>
                </a:lnTo>
                <a:lnTo>
                  <a:pt x="3822886" y="3259880"/>
                </a:lnTo>
                <a:lnTo>
                  <a:pt x="0" y="325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7346" y="5676268"/>
            <a:ext cx="2025476" cy="3582032"/>
          </a:xfrm>
          <a:custGeom>
            <a:avLst/>
            <a:gdLst/>
            <a:ahLst/>
            <a:cxnLst/>
            <a:rect l="l" t="t" r="r" b="b"/>
            <a:pathLst>
              <a:path w="2025476" h="3582032">
                <a:moveTo>
                  <a:pt x="0" y="0"/>
                </a:moveTo>
                <a:lnTo>
                  <a:pt x="2025476" y="0"/>
                </a:lnTo>
                <a:lnTo>
                  <a:pt x="2025476" y="3582032"/>
                </a:lnTo>
                <a:lnTo>
                  <a:pt x="0" y="3582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1297" y="1491617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4539" y="274848"/>
            <a:ext cx="17078921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U18 Wahl 2026 </a:t>
            </a:r>
            <a:r>
              <a:rPr lang="en-US" sz="6500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</a:t>
            </a:r>
            <a:r>
              <a:rPr lang="en-US" sz="65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Landkreis GAP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7805" y="3848100"/>
            <a:ext cx="11702802" cy="3178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Grundsätzliches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Kommunalwahl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allgemein</a:t>
            </a:r>
            <a:endParaRPr lang="en-US" sz="44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U18 - was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und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warum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marL="971544" lvl="1" indent="-485772" algn="l">
              <a:lnSpc>
                <a:spcPts val="6299"/>
              </a:lnSpc>
              <a:buFont typeface="Arial"/>
              <a:buChar char="•"/>
            </a:pP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U18 Wahl 2026 </a:t>
            </a:r>
            <a:r>
              <a:rPr lang="en-US" sz="44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</a:t>
            </a:r>
            <a:r>
              <a:rPr lang="en-US" sz="4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Landkreis GAP</a:t>
            </a:r>
          </a:p>
        </p:txBody>
      </p:sp>
      <p:sp>
        <p:nvSpPr>
          <p:cNvPr id="3" name="Freeform 3"/>
          <p:cNvSpPr/>
          <p:nvPr/>
        </p:nvSpPr>
        <p:spPr>
          <a:xfrm>
            <a:off x="14708328" y="2429280"/>
            <a:ext cx="2358904" cy="2714220"/>
          </a:xfrm>
          <a:custGeom>
            <a:avLst/>
            <a:gdLst/>
            <a:ahLst/>
            <a:cxnLst/>
            <a:rect l="l" t="t" r="r" b="b"/>
            <a:pathLst>
              <a:path w="2358904" h="2714220">
                <a:moveTo>
                  <a:pt x="0" y="0"/>
                </a:moveTo>
                <a:lnTo>
                  <a:pt x="2358904" y="0"/>
                </a:lnTo>
                <a:lnTo>
                  <a:pt x="2358904" y="2714220"/>
                </a:lnTo>
                <a:lnTo>
                  <a:pt x="0" y="27142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51727" y="7795395"/>
            <a:ext cx="3184545" cy="2123030"/>
          </a:xfrm>
          <a:custGeom>
            <a:avLst/>
            <a:gdLst/>
            <a:ahLst/>
            <a:cxnLst/>
            <a:rect l="l" t="t" r="r" b="b"/>
            <a:pathLst>
              <a:path w="3184545" h="2123030">
                <a:moveTo>
                  <a:pt x="0" y="0"/>
                </a:moveTo>
                <a:lnTo>
                  <a:pt x="3184545" y="0"/>
                </a:lnTo>
                <a:lnTo>
                  <a:pt x="3184545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7101" y="2325407"/>
            <a:ext cx="2939344" cy="3446992"/>
          </a:xfrm>
          <a:custGeom>
            <a:avLst/>
            <a:gdLst/>
            <a:ahLst/>
            <a:cxnLst/>
            <a:rect l="l" t="t" r="r" b="b"/>
            <a:pathLst>
              <a:path w="2939344" h="3446992">
                <a:moveTo>
                  <a:pt x="0" y="0"/>
                </a:moveTo>
                <a:lnTo>
                  <a:pt x="2939344" y="0"/>
                </a:lnTo>
                <a:lnTo>
                  <a:pt x="2939344" y="3446992"/>
                </a:lnTo>
                <a:lnTo>
                  <a:pt x="0" y="34469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81028" y="368575"/>
            <a:ext cx="2996357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Topics</a:t>
            </a:r>
          </a:p>
        </p:txBody>
      </p:sp>
      <p:sp>
        <p:nvSpPr>
          <p:cNvPr id="7" name="Freeform 7"/>
          <p:cNvSpPr/>
          <p:nvPr/>
        </p:nvSpPr>
        <p:spPr>
          <a:xfrm>
            <a:off x="-141297" y="180067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6722" y="2663825"/>
            <a:ext cx="14894556" cy="725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Wir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leben in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einer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Demokratie</a:t>
            </a:r>
            <a:r>
              <a:rPr lang="en-US" sz="44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</a:t>
            </a:r>
          </a:p>
          <a:p>
            <a:pPr algn="ctr">
              <a:lnSpc>
                <a:spcPts val="4900"/>
              </a:lnSpc>
            </a:pPr>
            <a:endParaRPr lang="en-US" sz="44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Demokratie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Regierungsform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gewählte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Volksvertretung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politische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ausübt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Es gilt das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Prinzip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Entscheidungen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Mehrheit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treffen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lassen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 stabile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Demokratie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gibt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 in Deutschland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seit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Ende des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zweiten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Weltkriegs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1945.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durch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Wahlen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Volkes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verteilen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ist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nicht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selbstverständlich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In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unserer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Welt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gibt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Staaten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in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denen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das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Einparteiensystem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gilt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bzw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einzelne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Gruppen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an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sich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reißen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in China,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Nordkorea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Kuba</a:t>
            </a:r>
            <a:r>
              <a:rPr lang="en-US" sz="3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).</a:t>
            </a:r>
          </a:p>
        </p:txBody>
      </p:sp>
      <p:sp>
        <p:nvSpPr>
          <p:cNvPr id="3" name="Freeform 3"/>
          <p:cNvSpPr/>
          <p:nvPr/>
        </p:nvSpPr>
        <p:spPr>
          <a:xfrm>
            <a:off x="15204938" y="1904165"/>
            <a:ext cx="2269352" cy="2198435"/>
          </a:xfrm>
          <a:custGeom>
            <a:avLst/>
            <a:gdLst/>
            <a:ahLst/>
            <a:cxnLst/>
            <a:rect l="l" t="t" r="r" b="b"/>
            <a:pathLst>
              <a:path w="2269352" h="2198435">
                <a:moveTo>
                  <a:pt x="0" y="0"/>
                </a:moveTo>
                <a:lnTo>
                  <a:pt x="2269352" y="0"/>
                </a:lnTo>
                <a:lnTo>
                  <a:pt x="2269352" y="2198435"/>
                </a:lnTo>
                <a:lnTo>
                  <a:pt x="0" y="2198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57760" y="1838127"/>
            <a:ext cx="2964940" cy="2264473"/>
          </a:xfrm>
          <a:custGeom>
            <a:avLst/>
            <a:gdLst/>
            <a:ahLst/>
            <a:cxnLst/>
            <a:rect l="l" t="t" r="r" b="b"/>
            <a:pathLst>
              <a:path w="2964940" h="2264473">
                <a:moveTo>
                  <a:pt x="0" y="0"/>
                </a:moveTo>
                <a:lnTo>
                  <a:pt x="2964940" y="0"/>
                </a:lnTo>
                <a:lnTo>
                  <a:pt x="2964940" y="2264473"/>
                </a:lnTo>
                <a:lnTo>
                  <a:pt x="0" y="22644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53435" y="365125"/>
            <a:ext cx="738113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Grundsätzliches</a:t>
            </a:r>
          </a:p>
        </p:txBody>
      </p:sp>
      <p:sp>
        <p:nvSpPr>
          <p:cNvPr id="6" name="Freeform 6"/>
          <p:cNvSpPr/>
          <p:nvPr/>
        </p:nvSpPr>
        <p:spPr>
          <a:xfrm>
            <a:off x="-126581" y="1558925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9465" y="3206305"/>
            <a:ext cx="13269069" cy="525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Umsetzung von Demokratie:</a:t>
            </a:r>
          </a:p>
          <a:p>
            <a:pPr algn="ctr">
              <a:lnSpc>
                <a:spcPts val="6299"/>
              </a:lnSpc>
            </a:pPr>
            <a:endParaRPr lang="en-US" sz="4499" u="sng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Herrschaft des Volkes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Alle Bürger*innen haben die gleichen Rechte und Pflichten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Freie Meinungsäußerung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Versammlungs- und Informationsrecht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Freie und geheime Wahl</a:t>
            </a:r>
          </a:p>
          <a:p>
            <a:pPr algn="ctr">
              <a:lnSpc>
                <a:spcPts val="475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719117" y="6226205"/>
            <a:ext cx="2118835" cy="3653164"/>
          </a:xfrm>
          <a:custGeom>
            <a:avLst/>
            <a:gdLst/>
            <a:ahLst/>
            <a:cxnLst/>
            <a:rect l="l" t="t" r="r" b="b"/>
            <a:pathLst>
              <a:path w="2118835" h="3653164">
                <a:moveTo>
                  <a:pt x="0" y="0"/>
                </a:moveTo>
                <a:lnTo>
                  <a:pt x="2118835" y="0"/>
                </a:lnTo>
                <a:lnTo>
                  <a:pt x="2118835" y="3653164"/>
                </a:lnTo>
                <a:lnTo>
                  <a:pt x="0" y="3653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1964" y="2075003"/>
            <a:ext cx="2415002" cy="2415002"/>
          </a:xfrm>
          <a:custGeom>
            <a:avLst/>
            <a:gdLst/>
            <a:ahLst/>
            <a:cxnLst/>
            <a:rect l="l" t="t" r="r" b="b"/>
            <a:pathLst>
              <a:path w="2415002" h="2415002">
                <a:moveTo>
                  <a:pt x="0" y="0"/>
                </a:moveTo>
                <a:lnTo>
                  <a:pt x="2415003" y="0"/>
                </a:lnTo>
                <a:lnTo>
                  <a:pt x="2415003" y="2415003"/>
                </a:lnTo>
                <a:lnTo>
                  <a:pt x="0" y="241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53435" y="365125"/>
            <a:ext cx="738113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Grundsätzliches</a:t>
            </a:r>
          </a:p>
        </p:txBody>
      </p:sp>
      <p:sp>
        <p:nvSpPr>
          <p:cNvPr id="6" name="Freeform 6"/>
          <p:cNvSpPr/>
          <p:nvPr/>
        </p:nvSpPr>
        <p:spPr>
          <a:xfrm>
            <a:off x="-229599" y="1534840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221AC6F-BA4C-B298-3756-F27137D7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7" y="2259577"/>
            <a:ext cx="8934450" cy="7558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43634" y="204616"/>
            <a:ext cx="124007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53551" y="2644775"/>
            <a:ext cx="9572564" cy="7499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Landkreis Garmisch-Partenkirchen: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besteht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aus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22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Kommunen</a:t>
            </a: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Kommune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=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Markt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(3)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oder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Gemeinde (19)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werden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Vertreter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innen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und des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gesamten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Landkreises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gewählt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→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deshalb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Kommunalwahl</a:t>
            </a: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für den Landkreis und 2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für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deine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Kommune</a:t>
            </a: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59032" y="1627749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138" y="3070643"/>
            <a:ext cx="2541576" cy="3086100"/>
            <a:chOff x="0" y="0"/>
            <a:chExt cx="66938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386" cy="812800"/>
            </a:xfrm>
            <a:custGeom>
              <a:avLst/>
              <a:gdLst/>
              <a:ahLst/>
              <a:cxnLst/>
              <a:rect l="l" t="t" r="r" b="b"/>
              <a:pathLst>
                <a:path w="669386" h="812800">
                  <a:moveTo>
                    <a:pt x="0" y="0"/>
                  </a:moveTo>
                  <a:lnTo>
                    <a:pt x="669386" y="0"/>
                  </a:lnTo>
                  <a:lnTo>
                    <a:pt x="6693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669386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Bürgermeister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___________</a:t>
              </a:r>
            </a:p>
            <a:p>
              <a:pPr algn="ctr">
                <a:lnSpc>
                  <a:spcPts val="3779"/>
                </a:lnSpc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endParaRPr lang="en-US" sz="26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68965" y="3070643"/>
            <a:ext cx="2541576" cy="3162691"/>
            <a:chOff x="0" y="0"/>
            <a:chExt cx="669386" cy="8329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9386" cy="832972"/>
            </a:xfrm>
            <a:custGeom>
              <a:avLst/>
              <a:gdLst/>
              <a:ahLst/>
              <a:cxnLst/>
              <a:rect l="l" t="t" r="r" b="b"/>
              <a:pathLst>
                <a:path w="669386" h="832972">
                  <a:moveTo>
                    <a:pt x="0" y="0"/>
                  </a:moveTo>
                  <a:lnTo>
                    <a:pt x="669386" y="0"/>
                  </a:lnTo>
                  <a:lnTo>
                    <a:pt x="669386" y="832972"/>
                  </a:lnTo>
                  <a:lnTo>
                    <a:pt x="0" y="832972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669386" cy="890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Landrat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56133" y="3070643"/>
            <a:ext cx="4308413" cy="5143891"/>
            <a:chOff x="0" y="0"/>
            <a:chExt cx="1134726" cy="13547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4726" cy="1354770"/>
            </a:xfrm>
            <a:custGeom>
              <a:avLst/>
              <a:gdLst/>
              <a:ahLst/>
              <a:cxnLst/>
              <a:rect l="l" t="t" r="r" b="b"/>
              <a:pathLst>
                <a:path w="1134726" h="1354770">
                  <a:moveTo>
                    <a:pt x="0" y="0"/>
                  </a:moveTo>
                  <a:lnTo>
                    <a:pt x="1134726" y="0"/>
                  </a:lnTo>
                  <a:lnTo>
                    <a:pt x="1134726" y="1354770"/>
                  </a:lnTo>
                  <a:lnTo>
                    <a:pt x="0" y="1354770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34726" cy="141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Gemeinderat/Stadtrat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_____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_____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96316" y="3070643"/>
            <a:ext cx="6324623" cy="7125091"/>
            <a:chOff x="0" y="0"/>
            <a:chExt cx="1665744" cy="18765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5744" cy="1876567"/>
            </a:xfrm>
            <a:custGeom>
              <a:avLst/>
              <a:gdLst/>
              <a:ahLst/>
              <a:cxnLst/>
              <a:rect l="l" t="t" r="r" b="b"/>
              <a:pathLst>
                <a:path w="1665744" h="1876567">
                  <a:moveTo>
                    <a:pt x="0" y="0"/>
                  </a:moveTo>
                  <a:lnTo>
                    <a:pt x="1665744" y="0"/>
                  </a:lnTo>
                  <a:lnTo>
                    <a:pt x="1665744" y="1876567"/>
                  </a:lnTo>
                  <a:lnTo>
                    <a:pt x="0" y="1876567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665744" cy="1933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Kreistag</a:t>
              </a:r>
            </a:p>
            <a:p>
              <a:pPr algn="ctr">
                <a:lnSpc>
                  <a:spcPts val="3919"/>
                </a:lnSpc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_____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_____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                                             _____</a:t>
              </a:r>
            </a:p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     _____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endParaRPr lang="en-US" sz="2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4147194"/>
            <a:ext cx="378197" cy="378197"/>
            <a:chOff x="0" y="0"/>
            <a:chExt cx="99608" cy="996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943634" y="193047"/>
            <a:ext cx="124007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28700" y="4651989"/>
            <a:ext cx="378197" cy="392914"/>
            <a:chOff x="0" y="0"/>
            <a:chExt cx="99608" cy="1034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608" cy="103484"/>
            </a:xfrm>
            <a:custGeom>
              <a:avLst/>
              <a:gdLst/>
              <a:ahLst/>
              <a:cxnLst/>
              <a:rect l="l" t="t" r="r" b="b"/>
              <a:pathLst>
                <a:path w="99608" h="103484">
                  <a:moveTo>
                    <a:pt x="0" y="0"/>
                  </a:moveTo>
                  <a:lnTo>
                    <a:pt x="99608" y="0"/>
                  </a:lnTo>
                  <a:lnTo>
                    <a:pt x="99608" y="103484"/>
                  </a:lnTo>
                  <a:lnTo>
                    <a:pt x="0" y="103484"/>
                  </a:lnTo>
                  <a:close/>
                </a:path>
              </a:pathLst>
            </a:custGeom>
            <a:solidFill>
              <a:srgbClr val="FFDE59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99608" cy="141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331379" y="5713613"/>
            <a:ext cx="378197" cy="378197"/>
            <a:chOff x="0" y="0"/>
            <a:chExt cx="99608" cy="9960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962587" y="4235496"/>
            <a:ext cx="378197" cy="378197"/>
            <a:chOff x="0" y="0"/>
            <a:chExt cx="99608" cy="996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331379" y="5202066"/>
            <a:ext cx="378197" cy="378197"/>
            <a:chOff x="0" y="0"/>
            <a:chExt cx="99608" cy="996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331379" y="4695281"/>
            <a:ext cx="378197" cy="378197"/>
            <a:chOff x="0" y="0"/>
            <a:chExt cx="99608" cy="996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744322" y="4235496"/>
            <a:ext cx="378197" cy="378197"/>
            <a:chOff x="0" y="0"/>
            <a:chExt cx="99608" cy="99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331379" y="4235496"/>
            <a:ext cx="378197" cy="378197"/>
            <a:chOff x="0" y="0"/>
            <a:chExt cx="99608" cy="9960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962587" y="6688167"/>
            <a:ext cx="378197" cy="378197"/>
            <a:chOff x="0" y="0"/>
            <a:chExt cx="99608" cy="9960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962587" y="6217559"/>
            <a:ext cx="378197" cy="378197"/>
            <a:chOff x="0" y="0"/>
            <a:chExt cx="99608" cy="9960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962587" y="5706011"/>
            <a:ext cx="378197" cy="378197"/>
            <a:chOff x="0" y="0"/>
            <a:chExt cx="99608" cy="9960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962587" y="5202066"/>
            <a:ext cx="378197" cy="378197"/>
            <a:chOff x="0" y="0"/>
            <a:chExt cx="99608" cy="9960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3962587" y="4695281"/>
            <a:ext cx="378197" cy="378197"/>
            <a:chOff x="0" y="0"/>
            <a:chExt cx="99608" cy="9960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765803" y="5202066"/>
            <a:ext cx="378197" cy="378197"/>
            <a:chOff x="0" y="0"/>
            <a:chExt cx="99608" cy="9960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765803" y="4695281"/>
            <a:ext cx="378197" cy="378197"/>
            <a:chOff x="0" y="0"/>
            <a:chExt cx="99608" cy="9960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744322" y="6254991"/>
            <a:ext cx="378197" cy="378197"/>
            <a:chOff x="0" y="0"/>
            <a:chExt cx="99608" cy="9960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744322" y="5713613"/>
            <a:ext cx="378197" cy="378197"/>
            <a:chOff x="0" y="0"/>
            <a:chExt cx="99608" cy="9960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744322" y="5202066"/>
            <a:ext cx="378197" cy="378197"/>
            <a:chOff x="0" y="0"/>
            <a:chExt cx="99608" cy="9960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744322" y="4695281"/>
            <a:ext cx="378197" cy="378197"/>
            <a:chOff x="0" y="0"/>
            <a:chExt cx="99608" cy="99608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7ED95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8765803" y="4235496"/>
            <a:ext cx="378197" cy="378197"/>
            <a:chOff x="0" y="0"/>
            <a:chExt cx="99608" cy="9960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38B6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6289350" y="6168010"/>
            <a:ext cx="378197" cy="378197"/>
            <a:chOff x="0" y="0"/>
            <a:chExt cx="99608" cy="99608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3227983" y="5704088"/>
            <a:ext cx="378197" cy="378197"/>
            <a:chOff x="0" y="0"/>
            <a:chExt cx="99608" cy="9960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227983" y="5202066"/>
            <a:ext cx="378197" cy="378197"/>
            <a:chOff x="0" y="0"/>
            <a:chExt cx="99608" cy="99608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3227983" y="4695281"/>
            <a:ext cx="378197" cy="378197"/>
            <a:chOff x="0" y="0"/>
            <a:chExt cx="99608" cy="99608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3227983" y="4235496"/>
            <a:ext cx="378197" cy="378197"/>
            <a:chOff x="0" y="0"/>
            <a:chExt cx="99608" cy="99608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1811561" y="9180145"/>
            <a:ext cx="378197" cy="378197"/>
            <a:chOff x="0" y="0"/>
            <a:chExt cx="99608" cy="99608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1811561" y="8678123"/>
            <a:ext cx="378197" cy="378197"/>
            <a:chOff x="0" y="0"/>
            <a:chExt cx="99608" cy="99608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1811561" y="8176100"/>
            <a:ext cx="378197" cy="378197"/>
            <a:chOff x="0" y="0"/>
            <a:chExt cx="99608" cy="99608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811561" y="7674078"/>
            <a:ext cx="378197" cy="378197"/>
            <a:chOff x="0" y="0"/>
            <a:chExt cx="99608" cy="99608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1" name="TextBox 10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1811561" y="7172055"/>
            <a:ext cx="378197" cy="378197"/>
            <a:chOff x="0" y="0"/>
            <a:chExt cx="99608" cy="99608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1811561" y="6670033"/>
            <a:ext cx="378197" cy="378197"/>
            <a:chOff x="0" y="0"/>
            <a:chExt cx="99608" cy="99608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7" name="TextBox 10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1811561" y="6168010"/>
            <a:ext cx="378197" cy="378197"/>
            <a:chOff x="0" y="0"/>
            <a:chExt cx="99608" cy="99608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0" name="TextBox 11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1811561" y="5704088"/>
            <a:ext cx="378197" cy="378197"/>
            <a:chOff x="0" y="0"/>
            <a:chExt cx="99608" cy="99608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3" name="TextBox 11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1811561" y="5202066"/>
            <a:ext cx="378197" cy="378197"/>
            <a:chOff x="0" y="0"/>
            <a:chExt cx="99608" cy="99608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6" name="TextBox 11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1811561" y="4695281"/>
            <a:ext cx="378197" cy="378197"/>
            <a:chOff x="0" y="0"/>
            <a:chExt cx="99608" cy="99608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9" name="TextBox 11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1811561" y="4235496"/>
            <a:ext cx="378197" cy="378197"/>
            <a:chOff x="0" y="0"/>
            <a:chExt cx="99608" cy="99608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2" name="TextBox 12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4758627" y="7172055"/>
            <a:ext cx="378197" cy="378197"/>
            <a:chOff x="0" y="0"/>
            <a:chExt cx="99608" cy="99608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5" name="TextBox 12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758627" y="6670033"/>
            <a:ext cx="378197" cy="378197"/>
            <a:chOff x="0" y="0"/>
            <a:chExt cx="99608" cy="99608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8" name="TextBox 12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4758627" y="6168010"/>
            <a:ext cx="378197" cy="378197"/>
            <a:chOff x="0" y="0"/>
            <a:chExt cx="99608" cy="99608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1" name="TextBox 13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16289350" y="5704088"/>
            <a:ext cx="378197" cy="378197"/>
            <a:chOff x="0" y="0"/>
            <a:chExt cx="99608" cy="99608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4" name="TextBox 13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6289350" y="5202066"/>
            <a:ext cx="378197" cy="378197"/>
            <a:chOff x="0" y="0"/>
            <a:chExt cx="99608" cy="99608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7" name="TextBox 13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6289350" y="4695281"/>
            <a:ext cx="378197" cy="378197"/>
            <a:chOff x="0" y="0"/>
            <a:chExt cx="99608" cy="99608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0" name="TextBox 14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4758627" y="5704088"/>
            <a:ext cx="378197" cy="378197"/>
            <a:chOff x="0" y="0"/>
            <a:chExt cx="99608" cy="99608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3" name="TextBox 14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14758627" y="5202066"/>
            <a:ext cx="378197" cy="378197"/>
            <a:chOff x="0" y="0"/>
            <a:chExt cx="99608" cy="99608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6" name="TextBox 14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4758627" y="4695281"/>
            <a:ext cx="378197" cy="378197"/>
            <a:chOff x="0" y="0"/>
            <a:chExt cx="99608" cy="99608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9" name="TextBox 14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13227983" y="7693128"/>
            <a:ext cx="378197" cy="378197"/>
            <a:chOff x="0" y="0"/>
            <a:chExt cx="99608" cy="99608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2" name="TextBox 15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16289350" y="4235496"/>
            <a:ext cx="378197" cy="378197"/>
            <a:chOff x="0" y="0"/>
            <a:chExt cx="99608" cy="99608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5" name="TextBox 155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14758627" y="4235496"/>
            <a:ext cx="378197" cy="378197"/>
            <a:chOff x="0" y="0"/>
            <a:chExt cx="99608" cy="99608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8" name="TextBox 158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3227983" y="7172055"/>
            <a:ext cx="378197" cy="378197"/>
            <a:chOff x="0" y="0"/>
            <a:chExt cx="99608" cy="99608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1" name="TextBox 161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13227983" y="6688167"/>
            <a:ext cx="378197" cy="378197"/>
            <a:chOff x="0" y="0"/>
            <a:chExt cx="99608" cy="99608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4" name="TextBox 164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3227983" y="6168010"/>
            <a:ext cx="378197" cy="378197"/>
            <a:chOff x="0" y="0"/>
            <a:chExt cx="99608" cy="99608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7" name="TextBox 167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16289350" y="8659073"/>
            <a:ext cx="378197" cy="378197"/>
            <a:chOff x="0" y="0"/>
            <a:chExt cx="99608" cy="99608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0" name="TextBox 170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16289350" y="8176100"/>
            <a:ext cx="378197" cy="378197"/>
            <a:chOff x="0" y="0"/>
            <a:chExt cx="99608" cy="99608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3" name="TextBox 173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16289350" y="7693128"/>
            <a:ext cx="378197" cy="378197"/>
            <a:chOff x="0" y="0"/>
            <a:chExt cx="99608" cy="99608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6" name="TextBox 176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16289350" y="7182066"/>
            <a:ext cx="378197" cy="378197"/>
            <a:chOff x="0" y="0"/>
            <a:chExt cx="99608" cy="99608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9" name="TextBox 179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16289350" y="6688167"/>
            <a:ext cx="378197" cy="378197"/>
            <a:chOff x="0" y="0"/>
            <a:chExt cx="99608" cy="99608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99608" cy="99608"/>
            </a:xfrm>
            <a:custGeom>
              <a:avLst/>
              <a:gdLst/>
              <a:ahLst/>
              <a:cxnLst/>
              <a:rect l="l" t="t" r="r" b="b"/>
              <a:pathLst>
                <a:path w="99608" h="99608">
                  <a:moveTo>
                    <a:pt x="0" y="0"/>
                  </a:moveTo>
                  <a:lnTo>
                    <a:pt x="99608" y="0"/>
                  </a:lnTo>
                  <a:lnTo>
                    <a:pt x="99608" y="99608"/>
                  </a:lnTo>
                  <a:lnTo>
                    <a:pt x="0" y="99608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2" name="TextBox 182"/>
            <p:cNvSpPr txBox="1"/>
            <p:nvPr/>
          </p:nvSpPr>
          <p:spPr>
            <a:xfrm>
              <a:off x="0" y="-38100"/>
              <a:ext cx="99608" cy="137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3" name="TextBox 183"/>
          <p:cNvSpPr txBox="1"/>
          <p:nvPr/>
        </p:nvSpPr>
        <p:spPr>
          <a:xfrm>
            <a:off x="6808044" y="1934252"/>
            <a:ext cx="4671912" cy="762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</a:t>
            </a:r>
            <a:r>
              <a:rPr lang="en-US" sz="4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Stimmzettel</a:t>
            </a:r>
            <a:r>
              <a:rPr lang="en-US" sz="4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84" name="Freeform 184"/>
          <p:cNvSpPr/>
          <p:nvPr/>
        </p:nvSpPr>
        <p:spPr>
          <a:xfrm>
            <a:off x="-229599" y="1497328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id="{84A4DE20-4BA8-1370-3828-20E3B8090691}"/>
              </a:ext>
            </a:extLst>
          </p:cNvPr>
          <p:cNvSpPr txBox="1"/>
          <p:nvPr/>
        </p:nvSpPr>
        <p:spPr>
          <a:xfrm>
            <a:off x="914400" y="8809629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hlinkClick r:id="rId4"/>
              </a:rPr>
              <a:t>Probestimmzettel Kreistag</a:t>
            </a:r>
            <a:endParaRPr lang="de-DE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352" y="2529329"/>
            <a:ext cx="13166532" cy="712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 wird gewählt und was machen die eigentlich?</a:t>
            </a:r>
          </a:p>
          <a:p>
            <a:pPr algn="ctr">
              <a:lnSpc>
                <a:spcPts val="4899"/>
              </a:lnSpc>
            </a:pPr>
            <a:endParaRPr lang="en-US" sz="4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899"/>
              </a:lnSpc>
            </a:pPr>
            <a:r>
              <a:rPr lang="en-US" sz="3499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Bürgermeister und Gemeinde-/Stadtratsmitglieder:</a:t>
            </a:r>
          </a:p>
          <a:p>
            <a:pPr algn="ctr">
              <a:lnSpc>
                <a:spcPts val="4899"/>
              </a:lnSpc>
            </a:pPr>
            <a:endParaRPr lang="en-US" sz="3499" b="1" u="sng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bestimmen gemeinsam, was in der Gemeinde gemacht wird </a:t>
            </a:r>
          </a:p>
          <a:p>
            <a:pPr marL="755649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z.B. Straßen und Wege im Ort bauen/pflegen; Schulen, Kindergärten und Spielplätze bauen/pflegen; ein Schwimmbad oder Bücherei im Ort zu haben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299241" y="6517718"/>
            <a:ext cx="3132744" cy="2272664"/>
          </a:xfrm>
          <a:custGeom>
            <a:avLst/>
            <a:gdLst/>
            <a:ahLst/>
            <a:cxnLst/>
            <a:rect l="l" t="t" r="r" b="b"/>
            <a:pathLst>
              <a:path w="3132744" h="2272664">
                <a:moveTo>
                  <a:pt x="0" y="0"/>
                </a:moveTo>
                <a:lnTo>
                  <a:pt x="3132744" y="0"/>
                </a:lnTo>
                <a:lnTo>
                  <a:pt x="3132744" y="2272664"/>
                </a:lnTo>
                <a:lnTo>
                  <a:pt x="0" y="2272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99241" y="2808743"/>
            <a:ext cx="3155021" cy="2989383"/>
          </a:xfrm>
          <a:custGeom>
            <a:avLst/>
            <a:gdLst/>
            <a:ahLst/>
            <a:cxnLst/>
            <a:rect l="l" t="t" r="r" b="b"/>
            <a:pathLst>
              <a:path w="3155021" h="2989383">
                <a:moveTo>
                  <a:pt x="0" y="0"/>
                </a:moveTo>
                <a:lnTo>
                  <a:pt x="3155021" y="0"/>
                </a:lnTo>
                <a:lnTo>
                  <a:pt x="3155021" y="2989383"/>
                </a:lnTo>
                <a:lnTo>
                  <a:pt x="0" y="2989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19834" y="328868"/>
            <a:ext cx="122483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26581" y="173882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10" y="0"/>
                </a:lnTo>
                <a:lnTo>
                  <a:pt x="19041010" y="142808"/>
                </a:lnTo>
                <a:lnTo>
                  <a:pt x="0" y="14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30398"/>
            <a:ext cx="11886165" cy="711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Wer wird gewählt und was machen die eigentlich?</a:t>
            </a:r>
          </a:p>
          <a:p>
            <a:pPr algn="ctr">
              <a:lnSpc>
                <a:spcPts val="4900"/>
              </a:lnSpc>
            </a:pPr>
            <a:endParaRPr lang="en-US" sz="44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900"/>
              </a:lnSpc>
            </a:pPr>
            <a:r>
              <a:rPr lang="en-US" sz="3500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Landrat und Kreistagsmitglieder:</a:t>
            </a:r>
          </a:p>
          <a:p>
            <a:pPr algn="ctr">
              <a:lnSpc>
                <a:spcPts val="4900"/>
              </a:lnSpc>
            </a:pPr>
            <a:endParaRPr lang="en-US" sz="3500" b="1" u="sng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sind für über-örtliche Dinge zuständig, d.h. Aufgaben, die nicht einzelne Gemeinden betreffen, sondern größere Gebiete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z.B. Landstraßen bauen/pflegen; Krankenhäuser bauen/instand halten; neue Buslinien schaffen</a:t>
            </a:r>
          </a:p>
          <a:p>
            <a:pPr algn="ctr">
              <a:lnSpc>
                <a:spcPts val="4759"/>
              </a:lnSpc>
            </a:pPr>
            <a:endParaRPr lang="en-US" sz="35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02736" y="3296980"/>
            <a:ext cx="2488587" cy="2488587"/>
          </a:xfrm>
          <a:custGeom>
            <a:avLst/>
            <a:gdLst/>
            <a:ahLst/>
            <a:cxnLst/>
            <a:rect l="l" t="t" r="r" b="b"/>
            <a:pathLst>
              <a:path w="2488587" h="2488587">
                <a:moveTo>
                  <a:pt x="0" y="0"/>
                </a:moveTo>
                <a:lnTo>
                  <a:pt x="2488587" y="0"/>
                </a:lnTo>
                <a:lnTo>
                  <a:pt x="2488587" y="2488587"/>
                </a:lnTo>
                <a:lnTo>
                  <a:pt x="0" y="24885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19418" y="6563288"/>
            <a:ext cx="2905600" cy="2546363"/>
          </a:xfrm>
          <a:custGeom>
            <a:avLst/>
            <a:gdLst/>
            <a:ahLst/>
            <a:cxnLst/>
            <a:rect l="l" t="t" r="r" b="b"/>
            <a:pathLst>
              <a:path w="2905600" h="2546363">
                <a:moveTo>
                  <a:pt x="0" y="0"/>
                </a:moveTo>
                <a:lnTo>
                  <a:pt x="2905601" y="0"/>
                </a:lnTo>
                <a:lnTo>
                  <a:pt x="2905601" y="2546363"/>
                </a:lnTo>
                <a:lnTo>
                  <a:pt x="0" y="2546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984116" y="341091"/>
            <a:ext cx="12329294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39238" y="866775"/>
            <a:ext cx="9525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-200165" y="1682741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1991" y="5671848"/>
            <a:ext cx="3304019" cy="3586452"/>
          </a:xfrm>
          <a:custGeom>
            <a:avLst/>
            <a:gdLst/>
            <a:ahLst/>
            <a:cxnLst/>
            <a:rect l="l" t="t" r="r" b="b"/>
            <a:pathLst>
              <a:path w="3304019" h="3586452">
                <a:moveTo>
                  <a:pt x="0" y="0"/>
                </a:moveTo>
                <a:lnTo>
                  <a:pt x="3304018" y="0"/>
                </a:lnTo>
                <a:lnTo>
                  <a:pt x="3304018" y="3586452"/>
                </a:lnTo>
                <a:lnTo>
                  <a:pt x="0" y="3586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81733" y="363033"/>
            <a:ext cx="12324532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Kommunalwahl</a:t>
            </a:r>
            <a:r>
              <a:rPr lang="en-US" sz="699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allgemein</a:t>
            </a:r>
            <a:endParaRPr lang="en-US" sz="699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0359" y="3814029"/>
            <a:ext cx="16347281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Video:</a:t>
            </a:r>
          </a:p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499" u="sng" dirty="0">
                <a:latin typeface="Canva Sans"/>
                <a:ea typeface="Canva Sans"/>
                <a:cs typeface="Canva Sans"/>
                <a:sym typeface="Canva Sans"/>
                <a:hlinkClick r:id="rId4" tooltip="https://www.stmi.bayern.de/wahlen-und-abstimmungen/kommunalwahl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https://www.stmi.bayern.de/wahlen-und-abstimmungen/kommunalwahlen/</a:t>
            </a:r>
            <a:r>
              <a:rPr lang="en-US" sz="3499" dirty="0">
                <a:latin typeface="Canva Sans"/>
                <a:ea typeface="Canva Sans"/>
                <a:cs typeface="Canva Sans"/>
                <a:sym typeface="Canva Sans"/>
              </a:rPr>
              <a:t>  </a:t>
            </a:r>
          </a:p>
        </p:txBody>
      </p:sp>
      <p:sp>
        <p:nvSpPr>
          <p:cNvPr id="5" name="Freeform 5"/>
          <p:cNvSpPr/>
          <p:nvPr/>
        </p:nvSpPr>
        <p:spPr>
          <a:xfrm>
            <a:off x="-141297" y="1712370"/>
            <a:ext cx="19041009" cy="142808"/>
          </a:xfrm>
          <a:custGeom>
            <a:avLst/>
            <a:gdLst/>
            <a:ahLst/>
            <a:cxnLst/>
            <a:rect l="l" t="t" r="r" b="b"/>
            <a:pathLst>
              <a:path w="19041009" h="142808">
                <a:moveTo>
                  <a:pt x="0" y="0"/>
                </a:moveTo>
                <a:lnTo>
                  <a:pt x="19041009" y="0"/>
                </a:lnTo>
                <a:lnTo>
                  <a:pt x="19041009" y="142807"/>
                </a:lnTo>
                <a:lnTo>
                  <a:pt x="0" y="142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Benutzerdefiniert</PresentationFormat>
  <Paragraphs>174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Calibri</vt:lpstr>
      <vt:lpstr>Canva Sans</vt:lpstr>
      <vt:lpstr>Canva Sans Bold</vt:lpstr>
      <vt:lpstr>League Spartan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Kommunalwahl 2026</dc:title>
  <dc:creator>May Johanna</dc:creator>
  <cp:lastModifiedBy>Kölling Markus</cp:lastModifiedBy>
  <cp:revision>6</cp:revision>
  <dcterms:created xsi:type="dcterms:W3CDTF">2006-08-16T00:00:00Z</dcterms:created>
  <dcterms:modified xsi:type="dcterms:W3CDTF">2026-02-04T13:46:37Z</dcterms:modified>
  <dc:identifier>DAG7rVUJyVo</dc:identifier>
</cp:coreProperties>
</file>